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0AA"/>
    <a:srgbClr val="9FD7EF"/>
    <a:srgbClr val="0D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6A0A7-1014-44EF-BFF1-6D449D09633E}" v="15" dt="2024-09-18T09:55:55.330"/>
    <p1510:client id="{E54584EF-225F-4BB1-99A5-E72FFD112CB3}" v="2" dt="2024-09-18T11:45:05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79"/>
  </p:normalViewPr>
  <p:slideViewPr>
    <p:cSldViewPr snapToGrid="0">
      <p:cViewPr>
        <p:scale>
          <a:sx n="282" d="100"/>
          <a:sy n="282" d="100"/>
        </p:scale>
        <p:origin x="14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2E1E6-D0CA-404D-8E82-519CE32C5B85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5927C-F288-294F-A8CF-62213431F2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9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5927C-F288-294F-A8CF-62213431F2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1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837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15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65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499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182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942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3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3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7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435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322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306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9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1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9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64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9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1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9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10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592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rgbClr val="4070AA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0C6D-3263-3B30-18C8-E5E2D56A2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825" y="20722"/>
            <a:ext cx="8196842" cy="756076"/>
          </a:xfrm>
        </p:spPr>
        <p:txBody>
          <a:bodyPr>
            <a:normAutofit/>
          </a:bodyPr>
          <a:lstStyle/>
          <a:p>
            <a:r>
              <a:rPr lang="sv-SE" sz="2400" dirty="0">
                <a:solidFill>
                  <a:schemeClr val="bg1"/>
                </a:solidFill>
              </a:rPr>
              <a:t>EOOLT 2026: 10th International Workshop on </a:t>
            </a:r>
            <a:r>
              <a:rPr lang="sv-SE" sz="2400" dirty="0" err="1">
                <a:solidFill>
                  <a:schemeClr val="bg1"/>
                </a:solidFill>
              </a:rPr>
              <a:t>Equation-Based</a:t>
            </a:r>
            <a:r>
              <a:rPr lang="sv-SE" sz="2400" dirty="0">
                <a:solidFill>
                  <a:schemeClr val="bg1"/>
                </a:solidFill>
              </a:rPr>
              <a:t> </a:t>
            </a:r>
            <a:r>
              <a:rPr lang="sv-SE" sz="2400" dirty="0" err="1">
                <a:solidFill>
                  <a:schemeClr val="bg1"/>
                </a:solidFill>
              </a:rPr>
              <a:t>Object-Oriented</a:t>
            </a:r>
            <a:r>
              <a:rPr lang="sv-SE" sz="2400" dirty="0">
                <a:solidFill>
                  <a:schemeClr val="bg1"/>
                </a:solidFill>
              </a:rPr>
              <a:t> </a:t>
            </a:r>
            <a:r>
              <a:rPr lang="sv-SE" sz="2400" dirty="0" err="1">
                <a:solidFill>
                  <a:schemeClr val="bg1"/>
                </a:solidFill>
              </a:rPr>
              <a:t>Modeling</a:t>
            </a:r>
            <a:r>
              <a:rPr lang="sv-SE" sz="2400" dirty="0">
                <a:solidFill>
                  <a:schemeClr val="bg1"/>
                </a:solidFill>
              </a:rPr>
              <a:t> </a:t>
            </a:r>
            <a:r>
              <a:rPr lang="sv-SE" sz="2400" dirty="0" err="1">
                <a:solidFill>
                  <a:schemeClr val="bg1"/>
                </a:solidFill>
              </a:rPr>
              <a:t>Languages</a:t>
            </a:r>
            <a:r>
              <a:rPr lang="sv-SE" sz="2400" dirty="0">
                <a:solidFill>
                  <a:schemeClr val="bg1"/>
                </a:solidFill>
              </a:rPr>
              <a:t> and Tools</a:t>
            </a:r>
            <a:endParaRPr lang="sv-SE" sz="2933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173FF-7C2B-C345-B04C-BFEC4FE2C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89" y="3974693"/>
            <a:ext cx="4277277" cy="1140528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1867" dirty="0"/>
              <a:t>All topics related to equation-based modeling: from language design, semantics and static analysis to code generation, simulation and modeling methodologies.</a:t>
            </a:r>
            <a:endParaRPr lang="sv-SE" sz="1867" u="sng" dirty="0">
              <a:solidFill>
                <a:srgbClr val="4070AA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3F6ABC-D018-6F1C-F322-7E61C08A1181}"/>
              </a:ext>
            </a:extLst>
          </p:cNvPr>
          <p:cNvGrpSpPr/>
          <p:nvPr/>
        </p:nvGrpSpPr>
        <p:grpSpPr>
          <a:xfrm>
            <a:off x="180168" y="799876"/>
            <a:ext cx="8506823" cy="2647769"/>
            <a:chOff x="135129" y="2489481"/>
            <a:chExt cx="6380117" cy="1985827"/>
          </a:xfrm>
          <a:noFill/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5B3BE8-B6C1-98D7-6DB1-01362C24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22" t="7623" r="-2218" b="6890"/>
            <a:stretch/>
          </p:blipFill>
          <p:spPr>
            <a:xfrm>
              <a:off x="135129" y="2489481"/>
              <a:ext cx="6380117" cy="1985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060E2A-C9DD-1DAD-A77A-BAF6C3218084}"/>
                </a:ext>
              </a:extLst>
            </p:cNvPr>
            <p:cNvSpPr txBox="1"/>
            <p:nvPr/>
          </p:nvSpPr>
          <p:spPr>
            <a:xfrm>
              <a:off x="4198699" y="4273334"/>
              <a:ext cx="2195553" cy="18466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000" dirty="0">
                  <a:solidFill>
                    <a:schemeClr val="bg1"/>
                  </a:solidFill>
                </a:rPr>
                <a:t>Copyright </a:t>
              </a:r>
              <a:r>
                <a:rPr lang="de-DE" sz="1000" dirty="0">
                  <a:solidFill>
                    <a:schemeClr val="bg1"/>
                  </a:solidFill>
                  <a:latin typeface="Roboto" panose="02000000000000000000" pitchFamily="2" charset="0"/>
                </a:rPr>
                <a:t>Teutoburger Wald Tourismus / D. Ketz</a:t>
              </a:r>
              <a:endParaRPr lang="sv-SE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89B9B50-5122-035F-D251-5E2BC2288BF8}"/>
              </a:ext>
            </a:extLst>
          </p:cNvPr>
          <p:cNvSpPr txBox="1"/>
          <p:nvPr/>
        </p:nvSpPr>
        <p:spPr>
          <a:xfrm>
            <a:off x="111689" y="3459792"/>
            <a:ext cx="4586191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667" dirty="0"/>
              <a:t>June 2026</a:t>
            </a:r>
            <a:r>
              <a:rPr lang="sv-SE" sz="2133" dirty="0"/>
              <a:t>, </a:t>
            </a:r>
            <a:r>
              <a:rPr lang="sv-SE" sz="2667" dirty="0"/>
              <a:t>Bielefeld, </a:t>
            </a:r>
            <a:r>
              <a:rPr lang="sv-SE" sz="2667" dirty="0" err="1"/>
              <a:t>Germany</a:t>
            </a:r>
            <a:endParaRPr lang="sv-SE" sz="2667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81CF30F-F1C3-ACF1-CF2A-9A6D5CB68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26" y="846726"/>
            <a:ext cx="1118428" cy="1118428"/>
          </a:xfrm>
          <a:prstGeom prst="rect">
            <a:avLst/>
          </a:prstGeom>
        </p:spPr>
      </p:pic>
      <p:sp>
        <p:nvSpPr>
          <p:cNvPr id="20" name="TextBox 24">
            <a:extLst>
              <a:ext uri="{FF2B5EF4-FFF2-40B4-BE49-F238E27FC236}">
                <a16:creationId xmlns:a16="http://schemas.microsoft.com/office/drawing/2014/main" id="{F943E493-ABC5-5F4B-C795-C88739DCB6A3}"/>
              </a:ext>
            </a:extLst>
          </p:cNvPr>
          <p:cNvSpPr txBox="1"/>
          <p:nvPr/>
        </p:nvSpPr>
        <p:spPr>
          <a:xfrm>
            <a:off x="7097684" y="3681705"/>
            <a:ext cx="208120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/>
              <a:t>Program </a:t>
            </a:r>
            <a:r>
              <a:rPr lang="sv-SE" dirty="0" err="1"/>
              <a:t>Chair</a:t>
            </a:r>
            <a:r>
              <a:rPr lang="sv-SE" dirty="0"/>
              <a:t>:</a:t>
            </a:r>
          </a:p>
          <a:p>
            <a:r>
              <a:rPr lang="sv-SE" dirty="0"/>
              <a:t>    </a:t>
            </a:r>
            <a:r>
              <a:rPr lang="sv-SE" dirty="0" err="1"/>
              <a:t>Benoît</a:t>
            </a:r>
            <a:r>
              <a:rPr lang="sv-SE" dirty="0"/>
              <a:t> Caillaud</a:t>
            </a:r>
          </a:p>
          <a:p>
            <a:r>
              <a:rPr lang="sv-SE" sz="1400" dirty="0"/>
              <a:t>     INRIA Rennes, </a:t>
            </a:r>
            <a:r>
              <a:rPr lang="sv-SE" sz="1400" dirty="0" err="1"/>
              <a:t>France</a:t>
            </a:r>
            <a:endParaRPr lang="sv-SE" sz="1400" dirty="0"/>
          </a:p>
          <a:p>
            <a:endParaRPr lang="sv-SE" sz="1400" dirty="0"/>
          </a:p>
          <a:p>
            <a:r>
              <a:rPr lang="en-US" sz="1400" b="1" dirty="0"/>
              <a:t>https://</a:t>
            </a:r>
            <a:r>
              <a:rPr lang="en-US" sz="1400" b="1" dirty="0" err="1"/>
              <a:t>eoolt.org</a:t>
            </a:r>
            <a:r>
              <a:rPr lang="en-US" sz="1400" b="1" dirty="0"/>
              <a:t>/</a:t>
            </a:r>
            <a:endParaRPr lang="sv-SE" sz="1400" b="1" dirty="0"/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69BFBF4E-FE67-5749-A66C-18D1F403FA4F}"/>
              </a:ext>
            </a:extLst>
          </p:cNvPr>
          <p:cNvSpPr txBox="1"/>
          <p:nvPr/>
        </p:nvSpPr>
        <p:spPr>
          <a:xfrm>
            <a:off x="4697880" y="3681705"/>
            <a:ext cx="2431578" cy="1364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/>
              <a:t>General </a:t>
            </a:r>
            <a:r>
              <a:rPr lang="sv-SE" dirty="0" err="1"/>
              <a:t>Chair</a:t>
            </a:r>
            <a:r>
              <a:rPr lang="sv-SE" dirty="0"/>
              <a:t>:</a:t>
            </a:r>
          </a:p>
          <a:p>
            <a:r>
              <a:rPr lang="sv-SE" dirty="0"/>
              <a:t>    Bernhard Bachmann</a:t>
            </a:r>
          </a:p>
          <a:p>
            <a:r>
              <a:rPr lang="en-US" sz="1867" dirty="0"/>
              <a:t>    </a:t>
            </a:r>
            <a:r>
              <a:rPr lang="en-US" sz="1400" dirty="0"/>
              <a:t>Hochschule Bielefeld,</a:t>
            </a:r>
          </a:p>
          <a:p>
            <a:r>
              <a:rPr lang="en-US" sz="1400" dirty="0"/>
              <a:t>     University of Applied</a:t>
            </a:r>
          </a:p>
          <a:p>
            <a:r>
              <a:rPr lang="en-US" sz="1400" dirty="0"/>
              <a:t>     Sciences and Arts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38748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87</Words>
  <Application>Microsoft Macintosh PowerPoint</Application>
  <PresentationFormat>Affichage à l'écran (16:9)</PresentationFormat>
  <Paragraphs>15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Roboto</vt:lpstr>
      <vt:lpstr>Office Theme</vt:lpstr>
      <vt:lpstr>EOOLT 2026: 10th International Workshop on Equation-Based Object-Oriented Modeling Languages and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EOOLT 2026 10th International Workshop on Equation-Based Object-Oriented Modeling Languages and Tools</dc:title>
  <dc:creator>Martin Sjölund</dc:creator>
  <cp:lastModifiedBy>Benoit Caillaud</cp:lastModifiedBy>
  <cp:revision>12</cp:revision>
  <dcterms:created xsi:type="dcterms:W3CDTF">2024-09-18T09:05:08Z</dcterms:created>
  <dcterms:modified xsi:type="dcterms:W3CDTF">2025-09-01T15:37:49Z</dcterms:modified>
</cp:coreProperties>
</file>